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804" r:id="rId13"/>
    <p:sldMasterId id="2147483816" r:id="rId14"/>
    <p:sldMasterId id="2147483971" r:id="rId15"/>
    <p:sldMasterId id="2147483984" r:id="rId16"/>
  </p:sldMasterIdLst>
  <p:sldIdLst>
    <p:sldId id="291" r:id="rId17"/>
    <p:sldId id="299" r:id="rId18"/>
    <p:sldId id="269" r:id="rId19"/>
    <p:sldId id="270" r:id="rId20"/>
    <p:sldId id="261" r:id="rId21"/>
    <p:sldId id="272" r:id="rId22"/>
    <p:sldId id="262" r:id="rId23"/>
    <p:sldId id="292" r:id="rId24"/>
    <p:sldId id="300" r:id="rId25"/>
    <p:sldId id="257" r:id="rId26"/>
    <p:sldId id="258" r:id="rId27"/>
    <p:sldId id="301" r:id="rId28"/>
    <p:sldId id="280" r:id="rId29"/>
    <p:sldId id="279" r:id="rId30"/>
    <p:sldId id="278" r:id="rId31"/>
    <p:sldId id="260" r:id="rId32"/>
    <p:sldId id="273" r:id="rId33"/>
    <p:sldId id="277" r:id="rId34"/>
    <p:sldId id="276" r:id="rId35"/>
    <p:sldId id="275" r:id="rId36"/>
    <p:sldId id="274" r:id="rId37"/>
    <p:sldId id="302" r:id="rId38"/>
    <p:sldId id="267" r:id="rId39"/>
    <p:sldId id="303" r:id="rId40"/>
    <p:sldId id="285" r:id="rId41"/>
    <p:sldId id="265" r:id="rId42"/>
    <p:sldId id="281" r:id="rId43"/>
    <p:sldId id="282" r:id="rId44"/>
    <p:sldId id="283" r:id="rId45"/>
    <p:sldId id="263" r:id="rId46"/>
    <p:sldId id="286" r:id="rId47"/>
    <p:sldId id="293" r:id="rId48"/>
    <p:sldId id="294" r:id="rId49"/>
    <p:sldId id="295" r:id="rId50"/>
    <p:sldId id="296" r:id="rId51"/>
    <p:sldId id="304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225"/>
    <a:srgbClr val="552B2F"/>
    <a:srgbClr val="4EAFB6"/>
    <a:srgbClr val="A87B3E"/>
    <a:srgbClr val="C19457"/>
    <a:srgbClr val="404040"/>
    <a:srgbClr val="4CA6B2"/>
    <a:srgbClr val="89CDB1"/>
    <a:srgbClr val="234C51"/>
    <a:srgbClr val="89C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543" autoAdjust="0"/>
  </p:normalViewPr>
  <p:slideViewPr>
    <p:cSldViewPr>
      <p:cViewPr>
        <p:scale>
          <a:sx n="90" d="100"/>
          <a:sy n="90" d="100"/>
        </p:scale>
        <p:origin x="-114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59142607174105"/>
          <c:y val="2.5821596244131457E-2"/>
          <c:w val="0.87613079615048117"/>
          <c:h val="0.8659857306569073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numRef>
              <c:f>Sheet1!$D$4:$D$34</c:f>
              <c:numCache>
                <c:formatCode>General</c:formatCode>
                <c:ptCount val="31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1915</c:v>
                </c:pt>
                <c:pt idx="4">
                  <c:v>1920</c:v>
                </c:pt>
                <c:pt idx="5">
                  <c:v>1925</c:v>
                </c:pt>
                <c:pt idx="6">
                  <c:v>1930</c:v>
                </c:pt>
                <c:pt idx="7">
                  <c:v>1935</c:v>
                </c:pt>
                <c:pt idx="8">
                  <c:v>1940</c:v>
                </c:pt>
                <c:pt idx="9">
                  <c:v>1945</c:v>
                </c:pt>
                <c:pt idx="10">
                  <c:v>1950</c:v>
                </c:pt>
                <c:pt idx="11">
                  <c:v>1955</c:v>
                </c:pt>
                <c:pt idx="12">
                  <c:v>1960</c:v>
                </c:pt>
                <c:pt idx="13">
                  <c:v>1965</c:v>
                </c:pt>
                <c:pt idx="14">
                  <c:v>1970</c:v>
                </c:pt>
                <c:pt idx="15">
                  <c:v>1975</c:v>
                </c:pt>
                <c:pt idx="16">
                  <c:v>1980</c:v>
                </c:pt>
                <c:pt idx="17">
                  <c:v>1985</c:v>
                </c:pt>
                <c:pt idx="18">
                  <c:v>1990</c:v>
                </c:pt>
                <c:pt idx="19">
                  <c:v>1995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Sheet1!$G$4:$G$34</c:f>
              <c:numCache>
                <c:formatCode>0</c:formatCode>
                <c:ptCount val="31"/>
                <c:pt idx="0">
                  <c:v>73.354976441014117</c:v>
                </c:pt>
                <c:pt idx="1">
                  <c:v>109.67956969474071</c:v>
                </c:pt>
                <c:pt idx="2">
                  <c:v>131.48354561883841</c:v>
                </c:pt>
                <c:pt idx="3">
                  <c:v>144.46124162075071</c:v>
                </c:pt>
                <c:pt idx="4">
                  <c:v>146.17559481875989</c:v>
                </c:pt>
                <c:pt idx="5">
                  <c:v>143.9363199198819</c:v>
                </c:pt>
                <c:pt idx="6">
                  <c:v>126.63617085239321</c:v>
                </c:pt>
                <c:pt idx="7">
                  <c:v>96.212180746561884</c:v>
                </c:pt>
                <c:pt idx="8">
                  <c:v>99.504372735953439</c:v>
                </c:pt>
                <c:pt idx="9">
                  <c:v>176.38755746106989</c:v>
                </c:pt>
                <c:pt idx="10">
                  <c:v>113.9213000763821</c:v>
                </c:pt>
                <c:pt idx="11">
                  <c:v>70.085842889942981</c:v>
                </c:pt>
                <c:pt idx="12">
                  <c:v>52.200534506803571</c:v>
                </c:pt>
                <c:pt idx="13">
                  <c:v>42.645432655043763</c:v>
                </c:pt>
                <c:pt idx="14">
                  <c:v>35.943995607498628</c:v>
                </c:pt>
                <c:pt idx="15">
                  <c:v>32.357923560671097</c:v>
                </c:pt>
                <c:pt idx="16">
                  <c:v>37.702717570689842</c:v>
                </c:pt>
                <c:pt idx="17">
                  <c:v>36.297305021771649</c:v>
                </c:pt>
                <c:pt idx="18">
                  <c:v>35.249155726836058</c:v>
                </c:pt>
                <c:pt idx="19">
                  <c:v>29.153741578350441</c:v>
                </c:pt>
                <c:pt idx="20">
                  <c:v>33.17577527070695</c:v>
                </c:pt>
                <c:pt idx="21">
                  <c:v>33.834560112162627</c:v>
                </c:pt>
                <c:pt idx="22">
                  <c:v>33.366851595006928</c:v>
                </c:pt>
                <c:pt idx="23">
                  <c:v>32.430388449639047</c:v>
                </c:pt>
                <c:pt idx="24">
                  <c:v>32.606844883364552</c:v>
                </c:pt>
                <c:pt idx="25">
                  <c:v>33.114035087719301</c:v>
                </c:pt>
                <c:pt idx="26">
                  <c:v>33.547674068120173</c:v>
                </c:pt>
                <c:pt idx="27">
                  <c:v>33.977717355262293</c:v>
                </c:pt>
                <c:pt idx="28">
                  <c:v>34.566481584913099</c:v>
                </c:pt>
                <c:pt idx="29">
                  <c:v>33.81367139404442</c:v>
                </c:pt>
                <c:pt idx="30">
                  <c:v>33.035887487875847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73920"/>
        <c:axId val="188753792"/>
      </c:lineChart>
      <c:catAx>
        <c:axId val="18067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88753792"/>
        <c:crosses val="autoZero"/>
        <c:auto val="1"/>
        <c:lblAlgn val="ctr"/>
        <c:lblOffset val="100"/>
        <c:noMultiLvlLbl val="0"/>
      </c:catAx>
      <c:valAx>
        <c:axId val="188753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Annual trips per person</a:t>
                </a:r>
              </a:p>
            </c:rich>
          </c:tx>
          <c:layout>
            <c:manualLayout>
              <c:xMode val="edge"/>
              <c:yMode val="edge"/>
              <c:x val="6.9444444444444441E-3"/>
              <c:y val="0.24228272522272745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067392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347123797025372"/>
          <c:y val="3.6312849162011197E-2"/>
          <c:w val="0.79449486001749792"/>
          <c:h val="0.642507588087801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United States</c:v>
                </c:pt>
                <c:pt idx="1">
                  <c:v>Canada</c:v>
                </c:pt>
                <c:pt idx="2">
                  <c:v>United Kingdom</c:v>
                </c:pt>
                <c:pt idx="3">
                  <c:v>Germany</c:v>
                </c:pt>
                <c:pt idx="4">
                  <c:v>European Union</c:v>
                </c:pt>
                <c:pt idx="5">
                  <c:v>France</c:v>
                </c:pt>
                <c:pt idx="6">
                  <c:v>Latin America &amp; Carribean</c:v>
                </c:pt>
                <c:pt idx="7">
                  <c:v>Middle East and N. Africa</c:v>
                </c:pt>
                <c:pt idx="8">
                  <c:v>East Asia &amp; Pacific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1501.186666666667</c:v>
                </c:pt>
                <c:pt idx="1">
                  <c:v>1185.396</c:v>
                </c:pt>
                <c:pt idx="2">
                  <c:v>300</c:v>
                </c:pt>
                <c:pt idx="3">
                  <c:v>323.74400000000009</c:v>
                </c:pt>
                <c:pt idx="4">
                  <c:v>229.77333333333331</c:v>
                </c:pt>
                <c:pt idx="5">
                  <c:v>171.2533333333333</c:v>
                </c:pt>
                <c:pt idx="6">
                  <c:v>180.8533333333333</c:v>
                </c:pt>
                <c:pt idx="7">
                  <c:v>238.17333333333329</c:v>
                </c:pt>
                <c:pt idx="8">
                  <c:v>106.1466666666667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9278464"/>
        <c:axId val="235139840"/>
      </c:barChart>
      <c:catAx>
        <c:axId val="189278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600" b="1"/>
            </a:pPr>
            <a:endParaRPr lang="en-US"/>
          </a:p>
        </c:txPr>
        <c:crossAx val="235139840"/>
        <c:crosses val="autoZero"/>
        <c:auto val="1"/>
        <c:lblAlgn val="ctr"/>
        <c:lblOffset val="100"/>
        <c:noMultiLvlLbl val="0"/>
      </c:catAx>
      <c:valAx>
        <c:axId val="235139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Annual liters per person</a:t>
                </a:r>
              </a:p>
            </c:rich>
          </c:tx>
          <c:layout>
            <c:manualLayout>
              <c:xMode val="edge"/>
              <c:yMode val="edge"/>
              <c:x val="4.5194881889763783E-2"/>
              <c:y val="8.589189632545932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9278464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36668853893265"/>
          <c:y val="3.0213535808023998E-2"/>
          <c:w val="0.88668186789151371"/>
          <c:h val="0.88980857996198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1982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27000" h="203200"/>
            </a:sp3d>
          </c:spPr>
          <c:invertIfNegative val="0"/>
          <c:cat>
            <c:strRef>
              <c:f>Sheet1!$A$6:$A$11</c:f>
              <c:strCache>
                <c:ptCount val="6"/>
                <c:pt idx="0">
                  <c:v>Los Angeles</c:v>
                </c:pt>
                <c:pt idx="1">
                  <c:v>San Fransisco</c:v>
                </c:pt>
                <c:pt idx="2">
                  <c:v>Atlanta</c:v>
                </c:pt>
                <c:pt idx="3">
                  <c:v>Dallas</c:v>
                </c:pt>
                <c:pt idx="4">
                  <c:v>New York</c:v>
                </c:pt>
                <c:pt idx="5">
                  <c:v>Chicago</c:v>
                </c:pt>
              </c:strCache>
            </c:strRef>
          </c:cat>
          <c:val>
            <c:numRef>
              <c:f>Sheet1!$B$6:$B$11</c:f>
              <c:numCache>
                <c:formatCode>General</c:formatCode>
                <c:ptCount val="6"/>
                <c:pt idx="0">
                  <c:v>45</c:v>
                </c:pt>
                <c:pt idx="1">
                  <c:v>24</c:v>
                </c:pt>
                <c:pt idx="2">
                  <c:v>26</c:v>
                </c:pt>
                <c:pt idx="3">
                  <c:v>10</c:v>
                </c:pt>
                <c:pt idx="4">
                  <c:v>12</c:v>
                </c:pt>
                <c:pt idx="5">
                  <c:v>15</c:v>
                </c:pt>
              </c:numCache>
            </c:numRef>
          </c:val>
        </c:ser>
        <c:ser>
          <c:idx val="2"/>
          <c:order val="1"/>
          <c:tx>
            <c:strRef>
              <c:f>Sheet1!$D$5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203200"/>
            </a:sp3d>
          </c:spPr>
          <c:invertIfNegative val="0"/>
          <c:val>
            <c:numRef>
              <c:f>Sheet1!$D$6:$D$11</c:f>
              <c:numCache>
                <c:formatCode>General</c:formatCode>
                <c:ptCount val="6"/>
                <c:pt idx="0">
                  <c:v>61</c:v>
                </c:pt>
                <c:pt idx="1">
                  <c:v>61</c:v>
                </c:pt>
                <c:pt idx="2">
                  <c:v>51</c:v>
                </c:pt>
                <c:pt idx="3">
                  <c:v>45</c:v>
                </c:pt>
                <c:pt idx="4">
                  <c:v>59</c:v>
                </c:pt>
                <c:pt idx="5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911744"/>
        <c:axId val="118913280"/>
      </c:barChart>
      <c:catAx>
        <c:axId val="11891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18913280"/>
        <c:crosses val="autoZero"/>
        <c:auto val="1"/>
        <c:lblAlgn val="ctr"/>
        <c:lblOffset val="100"/>
        <c:noMultiLvlLbl val="0"/>
      </c:catAx>
      <c:valAx>
        <c:axId val="11891328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Annual hours of delay per traveler</a:t>
                </a:r>
              </a:p>
            </c:rich>
          </c:tx>
          <c:layout>
            <c:manualLayout>
              <c:xMode val="edge"/>
              <c:yMode val="edge"/>
              <c:x val="4.1666666666666666E-3"/>
              <c:y val="0.124796400449943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118911744"/>
        <c:crosses val="autoZero"/>
        <c:crossBetween val="between"/>
      </c:valAx>
      <c:spPr>
        <a:solidFill>
          <a:srgbClr val="FFFFFF"/>
        </a:solidFill>
        <a:ln w="1270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3230150918635163"/>
          <c:y val="5.6592988376452942E-2"/>
          <c:w val="0.32649815642684499"/>
          <c:h val="8.7630781066159805E-2"/>
        </c:manualLayout>
      </c:layout>
      <c:overlay val="0"/>
      <c:spPr>
        <a:noFill/>
        <a:ln w="9525">
          <a:solidFill>
            <a:schemeClr val="tx1"/>
          </a:solidFill>
        </a:ln>
      </c:spPr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330200"/>
            </a:sp3d>
          </c:spPr>
          <c:invertIfNegative val="0"/>
          <c:cat>
            <c:strRef>
              <c:f>Sheet1!$A$3:$A$12</c:f>
              <c:strCache>
                <c:ptCount val="10"/>
                <c:pt idx="0">
                  <c:v>Los Angeles</c:v>
                </c:pt>
                <c:pt idx="1">
                  <c:v>New York</c:v>
                </c:pt>
                <c:pt idx="2">
                  <c:v>Chicago</c:v>
                </c:pt>
                <c:pt idx="3">
                  <c:v>Dallas</c:v>
                </c:pt>
                <c:pt idx="4">
                  <c:v>Miami</c:v>
                </c:pt>
                <c:pt idx="5">
                  <c:v>Atlanta</c:v>
                </c:pt>
                <c:pt idx="6">
                  <c:v>San Francisco</c:v>
                </c:pt>
                <c:pt idx="7">
                  <c:v>Washington</c:v>
                </c:pt>
                <c:pt idx="8">
                  <c:v>Houston</c:v>
                </c:pt>
                <c:pt idx="9">
                  <c:v>Detroit</c:v>
                </c:pt>
              </c:strCache>
            </c:strRef>
          </c:cat>
          <c:val>
            <c:numRef>
              <c:f>Sheet1!$C$3:$C$12</c:f>
              <c:numCache>
                <c:formatCode>0.000</c:formatCode>
                <c:ptCount val="10"/>
                <c:pt idx="0">
                  <c:v>10.785</c:v>
                </c:pt>
                <c:pt idx="1">
                  <c:v>11.837</c:v>
                </c:pt>
                <c:pt idx="2">
                  <c:v>6.2140000000000004</c:v>
                </c:pt>
                <c:pt idx="3">
                  <c:v>3.5779999999999998</c:v>
                </c:pt>
                <c:pt idx="4">
                  <c:v>3.7490000000000001</c:v>
                </c:pt>
                <c:pt idx="5">
                  <c:v>3.1349999999999998</c:v>
                </c:pt>
                <c:pt idx="6">
                  <c:v>3.2789999999999999</c:v>
                </c:pt>
                <c:pt idx="7">
                  <c:v>3.7709999999999999</c:v>
                </c:pt>
                <c:pt idx="8">
                  <c:v>3.12</c:v>
                </c:pt>
                <c:pt idx="9">
                  <c:v>2.2869999999999999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18900992"/>
        <c:axId val="118919168"/>
      </c:barChart>
      <c:catAx>
        <c:axId val="118900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18919168"/>
        <c:crosses val="autoZero"/>
        <c:auto val="1"/>
        <c:lblAlgn val="ctr"/>
        <c:lblOffset val="100"/>
        <c:noMultiLvlLbl val="0"/>
      </c:catAx>
      <c:valAx>
        <c:axId val="118919168"/>
        <c:scaling>
          <c:orientation val="minMax"/>
          <c:max val="12"/>
        </c:scaling>
        <c:delete val="0"/>
        <c:axPos val="l"/>
        <c:majorGridlines>
          <c:spPr>
            <a:ln w="41275"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Annual congestion cost ($ billions)</a:t>
                </a:r>
              </a:p>
            </c:rich>
          </c:tx>
          <c:layout>
            <c:manualLayout>
              <c:xMode val="edge"/>
              <c:yMode val="edge"/>
              <c:x val="4.2735042735042739E-3"/>
              <c:y val="3.520907489303562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18900992"/>
        <c:crosses val="autoZero"/>
        <c:crossBetween val="between"/>
      </c:valAx>
      <c:spPr>
        <a:ln w="28575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0.59593</cdr:x>
      <cdr:y>0.77984</cdr:y>
    </cdr:from>
    <cdr:to>
      <cdr:x>0.88768</cdr:x>
      <cdr:y>0.87837</cdr:y>
    </cdr:to>
    <cdr:grpSp>
      <cdr:nvGrpSpPr>
        <cdr:cNvPr id="4" name="Group 3"/>
        <cdr:cNvGrpSpPr/>
      </cdr:nvGrpSpPr>
      <cdr:grpSpPr>
        <a:xfrm xmlns:a="http://schemas.openxmlformats.org/drawingml/2006/main">
          <a:off x="5449184" y="4753905"/>
          <a:ext cx="2667762" cy="600639"/>
          <a:chOff x="5449172" y="4753894"/>
          <a:chExt cx="2667805" cy="600669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 rot="18932597">
            <a:off x="5449172" y="4753894"/>
            <a:ext cx="1825804" cy="534376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vertOverflow="clip" wrap="square" lIns="182880" tIns="0" rIns="0" bIns="0" rtlCol="0"/>
          <a:lstStyle xmlns:a="http://schemas.openxmlformats.org/drawingml/2006/main"/>
          <a:p xmlns:a="http://schemas.openxmlformats.org/drawingml/2006/main">
            <a:pPr algn="ctr"/>
            <a:r>
              <a:rPr lang="en-US" sz="1600" b="1" dirty="0" smtClean="0"/>
              <a:t>Latin America &amp;</a:t>
            </a:r>
          </a:p>
          <a:p xmlns:a="http://schemas.openxmlformats.org/drawingml/2006/main">
            <a:pPr algn="ctr"/>
            <a:r>
              <a:rPr lang="en-US" sz="1600" b="1" dirty="0" smtClean="0"/>
              <a:t>Caribbean</a:t>
            </a:r>
            <a:endParaRPr lang="en-US" sz="1600" b="1" dirty="0"/>
          </a:p>
        </cdr:txBody>
      </cdr:sp>
      <cdr:sp macro="" textlink="">
        <cdr:nvSpPr>
          <cdr:cNvPr id="3" name="TextBox 2"/>
          <cdr:cNvSpPr txBox="1"/>
        </cdr:nvSpPr>
        <cdr:spPr>
          <a:xfrm xmlns:a="http://schemas.openxmlformats.org/drawingml/2006/main" rot="18932597">
            <a:off x="5834628" y="4950618"/>
            <a:ext cx="2282349" cy="403945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vertOverflow="clip" wrap="square" lIns="0" rIns="0" rtlCol="0"/>
          <a:lstStyle xmlns:a="http://schemas.openxmlformats.org/drawingml/2006/main"/>
          <a:p xmlns:a="http://schemas.openxmlformats.org/drawingml/2006/main">
            <a:pPr algn="r"/>
            <a:r>
              <a:rPr lang="en-US" sz="1600" b="1" dirty="0" smtClean="0"/>
              <a:t>Middle East &amp; N. Africa</a:t>
            </a:r>
            <a:endParaRPr lang="en-US" sz="1600" b="1" dirty="0"/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5481E-257D-4AC5-A07E-322B07501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5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02E7-7DD8-406A-AA04-D31DF5645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389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54E43-9952-48B2-95C8-B7564AFE9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909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22FC6-34EC-42E5-BDAC-E355AD2E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487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184F-A3C9-41C6-9403-A93C81D55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77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DCA9C-E9E5-4704-B668-BDF6CE226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852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1744-488E-441F-BD82-8EF3B17E1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136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29C1-493E-45EB-BB84-93E48FD07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981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C4539-5724-4012-820D-B16F525FE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126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EF89A-D74A-410B-A174-8F41B3A1E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890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C620-20BE-4AE8-A856-59FFA23E6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622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14A0-8A88-44F1-A37C-A6D4D849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7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0377C-09B0-4239-81C1-1F7E9FE49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08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F6004-526F-46F4-AF4F-6ED2A059E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29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1C48-5660-4DF6-A6DE-11D9679C3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42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4D601-2493-4227-A345-709B92C8E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0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76F83-DEB6-4A1B-A94E-6620D96EE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600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C2627-BE4A-49E8-961C-52C5277C1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456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19648-132E-490B-807D-986572978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827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EF2A9-D4A6-4738-85EF-501A3C5F1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473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10850-CC72-4951-B25E-FC0414C81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655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CD793-E969-42A8-BA41-F5D5D53D8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639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B3AB3-7FE4-4650-8EC6-0E2D5DB71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95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9388C-74B1-41C5-B9CF-5A62A76A8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723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9DD7C-2E5C-42C4-B3BF-5AAB18437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694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78B78-1B41-47FA-B919-F699A6BD5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557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555E1-51D7-42BB-9A43-6289C505C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748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8258-2C30-40F1-A08D-20FBC74F5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46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6019A-3E7B-4286-9AC8-BE2F75EB5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60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2DE94-1486-4821-9B55-67A634E98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010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B204-9519-4A31-9467-238341D77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998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F1F92-1F2D-40EA-94F7-01DAEE83A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228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BADFB-C54F-4A12-BE8A-A515CB0D5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213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CF519-916E-4E79-B382-DF89C2F05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3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4924-C66D-4885-9614-C4D09AF5A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936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F95DF-F804-4B0E-B3D5-5C46465E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427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5745-8F8C-4500-B7F6-D0CA1B6EA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87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220BF-A0F3-484B-AB4B-848CE3C06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927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F006A-531F-4FE9-8986-58EBCEFB8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48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3CE8F-8C57-4F3D-97CF-3FB8E9BFA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20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6E6-C15B-4DA8-9147-960AD0EFC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38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20CB-DF8E-443C-B017-8189F1249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316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728C9-1535-4E22-AAD5-727F03050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90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00A0-AD4D-418A-B8E6-CC253AFE3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215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73BA-E601-4346-94A8-84717AB14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44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58F30-21E2-40AF-9CE4-366CF6394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664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4B87-D4BA-4BD6-9DB2-1B544CD5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940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95E5C-BF1E-4D67-8414-82FADA819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810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33DE2-C3CA-44A4-8652-A10C9819B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096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37C5-4C98-491D-A343-8FE6ADD7B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312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2B1BC-AEEF-456A-A550-FDFA13B47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503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B409A-D35B-478F-BD06-FE6303577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634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262BD-8B34-473A-8E2F-8418A530A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09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41874-DB10-4B6F-8365-C349EBD9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219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53691-1064-4EA1-A921-C61FB7DF4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901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D7CE9-EDE0-41B7-A960-D4EB4E9FB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998C9-0DCB-44B5-A62B-0A8792AA4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383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27835-D735-4466-A3C6-9BAC21EB0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076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57607-B618-49F4-A39B-F1F737250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619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59746-7B03-42F8-A61D-BA0404E59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246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8C6A3-8F7E-4877-947A-F8FD0727B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801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5F96-805A-4D14-BE2B-2892E4046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677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1E07E6E-CABC-4D57-9DE0-D7EC472F52F1}" type="datetimeFigureOut">
              <a:rPr lang="en-US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C7C2C2-F678-4111-8227-DD52066CB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377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281C-057B-4A9E-A9F8-5C0729661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61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EE62-DC31-462D-8CA9-04541B5CD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12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B40B-9941-49A5-8EEC-0959D70CE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391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80EA7-E158-4244-A7D0-F70A27A40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7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E3F01-A1B0-4912-8A89-95CB73559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978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C11F-CF76-418B-8F1E-D8E41EFA8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036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10AA3-0EF2-4ABC-A444-EAB2EFB77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52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26996-9A84-4ADE-AE28-B32D65BB5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566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4B31-90CD-4458-A749-81A56A93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81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80F9F-E256-4334-AB61-41467454B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265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B535B-5B89-4779-BD42-CA861DE71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849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6A046-CCE1-4A20-A39B-B5345F84B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89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DAB0D-6B5F-4C69-8DB1-1F4D9FED7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0333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736F3-CBE7-4DD1-8AFF-9BAC22594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836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10A1E-5263-4A28-8EC1-FF4A441AD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70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E64A7-7D93-47B5-84EE-0FF371DE5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44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98CB1-6D02-4DD2-962F-B09E04299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676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B888-5C06-4B23-9712-DF045CE08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064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C9A2F-6318-412E-802E-BC087615D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8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C504-15AB-4463-B245-9A028BA96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2462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806E-2653-4CBB-A34E-73D83CC3B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0295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748C-8E2D-4BD9-96A2-B6F4247F8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782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45940-B0D4-47ED-B10F-942BCFBAC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4488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23096-382C-4057-9D77-66ACACBEC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21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62ED7-B958-4A79-BC01-D0A81E1D1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70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0314-D6D9-4AE5-94DB-228CC0DAF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3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1D4D5-3F88-46B3-9EE1-918DE01FA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43D4-D750-47F4-9D41-5700B24A9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23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D871-5029-4C74-B103-1759E6A52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61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E4A98-D404-4B0F-95DD-214147D77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1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23E9E-502D-4A3D-B62B-B2698B4D9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0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68A84-8E77-47F9-A4B1-C1DCC9316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68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FD9A3-F1BA-471A-957E-65763F75B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6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DC55-79E7-40B3-82A5-F73B05423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25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B653C-A685-40FE-8788-41ECF0E81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6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25F6-09B8-416F-AE67-069FDAE54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90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6CCCF-61D5-4117-891C-D559EBB8A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4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65579-24FE-4504-B295-E2D6ADE0F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92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F4972-30F3-456E-8FDD-2DB0BA206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86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E3C6-B721-4BCB-9022-93C8385CC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70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EC338-52C6-4559-9196-5F2FE227C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47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3DEF-4A83-47E0-A7E2-832FF152C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33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666E5-4DF6-47C7-8358-0A1F6DC4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09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B21EB-C4F1-4F31-933E-A0082F6E1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80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0CEF-7709-46B1-8D2D-411B86F9A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17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E689-5CFE-4010-8CA4-C655F6320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74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E167F-392A-4B78-94E6-6E04EDE3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3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A9F7B-5D4E-4398-A31C-535F65B68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0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009D-27E8-4B47-A89C-587B290F8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32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DAF18-63CE-465C-B9E4-8F9CB4AF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80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334F-A41A-45EE-B1D8-724D8859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53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0E8AD-6111-4187-94B8-7811C5268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00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F8985-0CEA-4410-8AD0-0AA5A2211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8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5B569-FF22-4F98-A6F3-A5D03BBA9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92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47DD2-72D0-4789-91DF-B7C8D7EE2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82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44E2D-B6D0-41E7-88AB-6266D909C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2D9-04AD-4F01-BE32-1FA099691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20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E7A4-F95D-4E9C-80E3-D7301C8E6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93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C3A3A-D163-4FA9-910E-B45006B50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2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9547-6F63-40C0-9D6C-3D01F8BA9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180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1540-28F9-4E6B-A4DB-3E64101C0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22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6688B-6FF9-4B16-B791-04B8DA7EB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80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C08BB-9774-4DB5-988A-7050C60FE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11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4383F-EFE2-4E75-B1D6-BB0EAF9B7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75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914E8-CEDD-48E6-B41A-B98E4D78D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34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622CC-1211-4A36-84F6-CD291FFED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42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341E-C256-4ED4-A3D8-D102EECD2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762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8C566-1D5A-447E-BFB0-8E2CAC0F2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1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9E4F-BCC0-4E59-B611-FC6DE8B96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3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07C21-503B-4B70-A5A3-150BB3E05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1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68559-C0E0-490E-BBC6-2E510A8E1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8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6CC59-B11C-432C-B37B-D6F809B83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11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67ED-EB39-4252-8AAF-E8D5DD056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62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22B7-456A-499D-8561-F6FAA90E0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09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7D5DD-7895-4931-A70D-7A8F7D932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278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27064-E994-4183-99DB-EBBF6C35B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08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B94FD-8222-4B85-935A-8647D55D6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276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6A73-2FF2-496B-B23A-B6190CB32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513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88A8-FC1F-43A8-ADEA-2BAA0DF0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56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3D762-3A48-4442-8062-0720D6989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224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7BB80-B38B-4BB9-A83D-A6253AF6A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8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1E942-C0CF-4862-9CA9-44B4EA88D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5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163B6-A2D0-4B8E-9B4D-FFA0545F4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802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90C5-9DC2-48F9-A6C6-9A850D9A3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52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35845-763C-499E-83CD-9AAD54E9B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308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A06C-3C83-4223-AF3C-B6329576C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92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EB68-C0DC-4538-9669-DBCB600D8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94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BD01-DD23-4B7A-923F-2C2BF640E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8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F0075-6289-48D2-B8B7-FE977BC4D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843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A06E5-943E-4211-9421-DE3CD89D7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358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C422A-0354-4F27-BC62-2E1F6A423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098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BAD64-66BC-4D65-B4F2-288CA194C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4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ED5E-A9A3-411C-9C2F-5DE38D46D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915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E46B4-33C3-419F-BF0B-141C4C1E8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885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F3B4A-926A-4C50-A4B3-BA14F7B4A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737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1F1B2-D3F7-4F6F-932F-063C5D5B1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827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9B81C-50CF-472B-AA2B-50C171948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487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D8240-B3DF-4CCF-A5D7-917850493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104A4-29CF-4D9A-B89E-1FBD6B02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784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32E91-A8E5-4860-9709-B1C698EB0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186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8593-BFC3-4A3B-84A0-F3104CB08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70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45799-1B48-4394-A99F-1F0898849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846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A767-7C35-4281-8175-26DD71127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B97A2-DC2A-483D-B5B6-5836ABFF9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911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9B398-EA69-4532-84AB-7133CA988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597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B12FC-F712-4A46-9DB5-D4DE8CEE6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359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21E10-139C-48DE-8C10-9993A5838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07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42EB-7354-477F-AB40-22B67119F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773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51818-D4B9-4992-BFBF-E9031593A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681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6F916-1BEA-4C66-95EF-B4CD9F741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190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0284-E18B-4006-8D7F-DFF827712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491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444-7D18-40E3-8659-DC9E51AB0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90B9B-B3A5-42A5-AAC9-DAE59A00D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540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0CC2-7DFF-4CBD-BF9F-D58835745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5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0B36533-39D5-40B0-B39F-8938E1302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0F6AD25-7A17-43B2-8DC8-000568227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ED5291D-3017-4640-982F-B568A4D56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C217B3F-651B-429C-9B5E-91099FCA1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17B77C2-568F-49E3-8368-03548F474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1F995A7-B21F-4EA9-B5CF-858548A2D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9381064-AF5C-4339-A58E-515129E4C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100EBE2-9A8C-407D-9E64-AAE96D7F1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4223B63-1751-41A1-AB0A-46905A612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4DB4DB4-D062-43E3-BDC4-584430DE0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0B307C9-040D-462C-BC2F-E9556D916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2CB5406-F6F5-4347-B8BF-FEBDFDAC8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23029C0-28DA-426E-9EF8-CBE3F3652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39D8202-2C7E-4172-9667-242C0F97B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3D73496-F1EE-42A6-9EF0-FAC5D831D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6674260-2D9C-4DF3-964A-8F1D933AA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quSczOMkO4#t=77.968382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freepublictransport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5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Chart4.xls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freepublictransports.com/city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70991" y="1371600"/>
            <a:ext cx="6096000" cy="3816429"/>
          </a:xfrm>
          <a:prstGeom prst="rect">
            <a:avLst/>
          </a:prstGeom>
          <a:solidFill>
            <a:schemeClr val="bg2">
              <a:lumMod val="50000"/>
            </a:schemeClr>
          </a:solidFill>
          <a:ln w="412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txBody>
          <a:bodyPr lIns="182880" tIns="548640" rIns="182880" bIns="64008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Lecture 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7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Tuesday, February 7, 2017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Transportation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73" name="Group 137"/>
          <p:cNvGraphicFramePr>
            <a:graphicFrameLocks noGrp="1"/>
          </p:cNvGraphicFramePr>
          <p:nvPr/>
        </p:nvGraphicFramePr>
        <p:xfrm>
          <a:off x="533400" y="1676400"/>
          <a:ext cx="8001000" cy="3251200"/>
        </p:xfrm>
        <a:graphic>
          <a:graphicData uri="http://schemas.openxmlformats.org/drawingml/2006/table">
            <a:tbl>
              <a:tblPr/>
              <a:tblGrid>
                <a:gridCol w="2057400"/>
                <a:gridCol w="2209800"/>
                <a:gridCol w="1676400"/>
                <a:gridCol w="2057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YOUR CHOICE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PRIVATE CAR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8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EVERYONE ELSE’S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CHOICE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minutes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minutes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PRIVATE CAR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 hours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minutes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9" name="Text Box 132"/>
          <p:cNvSpPr txBox="1">
            <a:spLocks noChangeArrowheads="1"/>
          </p:cNvSpPr>
          <p:nvPr/>
        </p:nvSpPr>
        <p:spPr bwMode="auto">
          <a:xfrm>
            <a:off x="381000" y="457200"/>
            <a:ext cx="85344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The Public Transportation Free Riding Problem: </a:t>
            </a:r>
            <a:r>
              <a:rPr lang="en-US" altLang="en-US" sz="3600" b="1"/>
              <a:t>Busses vs. Cars</a:t>
            </a:r>
          </a:p>
        </p:txBody>
      </p:sp>
      <p:sp>
        <p:nvSpPr>
          <p:cNvPr id="27680" name="Text Box 136"/>
          <p:cNvSpPr txBox="1">
            <a:spLocks noChangeArrowheads="1"/>
          </p:cNvSpPr>
          <p:nvPr/>
        </p:nvSpPr>
        <p:spPr bwMode="auto">
          <a:xfrm>
            <a:off x="1066800" y="5334000"/>
            <a:ext cx="7239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Free-riding preferences: B &gt; A &gt; D &gt; 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Free riding gain: 15 Minutes (A minus B)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“Sucker penalty”: 45 minutes (C minus 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06" name="Group 46"/>
          <p:cNvGraphicFramePr>
            <a:graphicFrameLocks noGrp="1"/>
          </p:cNvGraphicFramePr>
          <p:nvPr/>
        </p:nvGraphicFramePr>
        <p:xfrm>
          <a:off x="533400" y="1676400"/>
          <a:ext cx="8001000" cy="3209926"/>
        </p:xfrm>
        <a:graphic>
          <a:graphicData uri="http://schemas.openxmlformats.org/drawingml/2006/table">
            <a:tbl>
              <a:tblPr/>
              <a:tblGrid>
                <a:gridCol w="2057400"/>
                <a:gridCol w="2209800"/>
                <a:gridCol w="1676400"/>
                <a:gridCol w="2057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YOUR CHOICE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RAIL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PRIVATE CAR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29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EVERYONE ELSE’S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CHOICE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RAIL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minutes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minutes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PRIVATE CAR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minutes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minutes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3" name="Text Box 39"/>
          <p:cNvSpPr txBox="1">
            <a:spLocks noChangeArrowheads="1"/>
          </p:cNvSpPr>
          <p:nvPr/>
        </p:nvSpPr>
        <p:spPr bwMode="auto">
          <a:xfrm>
            <a:off x="381000" y="457200"/>
            <a:ext cx="85344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The Public Transportation Free Riding Problem: </a:t>
            </a:r>
            <a:r>
              <a:rPr lang="en-US" altLang="en-US" sz="3600" b="1"/>
              <a:t>Light Rail vs. Cars</a:t>
            </a:r>
          </a:p>
        </p:txBody>
      </p:sp>
      <p:sp>
        <p:nvSpPr>
          <p:cNvPr id="28704" name="Text Box 45"/>
          <p:cNvSpPr txBox="1">
            <a:spLocks noChangeArrowheads="1"/>
          </p:cNvSpPr>
          <p:nvPr/>
        </p:nvSpPr>
        <p:spPr bwMode="auto">
          <a:xfrm>
            <a:off x="1066800" y="5334000"/>
            <a:ext cx="7239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Free riding gain: 5 Minutes (A minus B)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“Sucker penalty”: There is no sucker penalty!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09600" y="1557130"/>
            <a:ext cx="7620000" cy="2554545"/>
          </a:xfrm>
          <a:prstGeom prst="rect">
            <a:avLst/>
          </a:prstGeom>
          <a:solidFill>
            <a:schemeClr val="bg2">
              <a:lumMod val="50000"/>
            </a:schemeClr>
          </a:solidFill>
          <a:ln w="412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txBody>
          <a:bodyPr lIns="182880" tIns="548640" rIns="182880" bIns="64008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III. Positive externalities of good public transportation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848600" cy="603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What are the </a:t>
            </a:r>
            <a:r>
              <a:rPr lang="en-US" altLang="en-US" sz="2800" b="1" u="sng">
                <a:solidFill>
                  <a:srgbClr val="000000"/>
                </a:solidFill>
              </a:rPr>
              <a:t>positive</a:t>
            </a:r>
            <a:r>
              <a:rPr lang="en-US" altLang="en-US" sz="2800" b="1">
                <a:solidFill>
                  <a:srgbClr val="000000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Quicker commuting times, less congestion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Saving on private car infrastructure (parking ramps, street repairs, etc.)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Less pollution: less frequent house painting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Health benefits (asthma especially)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More efficient labor market, especially for poor (easier to get to jobs), therefore less need for welfare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Less need for multiple cars in a family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Energy savings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Key Question: What is the true economic value of the </a:t>
            </a:r>
            <a:r>
              <a:rPr lang="en-US" altLang="en-US" sz="2000" b="1" u="sng">
                <a:solidFill>
                  <a:schemeClr val="bg1"/>
                </a:solidFill>
              </a:rPr>
              <a:t>positive</a:t>
            </a:r>
            <a:r>
              <a:rPr lang="en-US" altLang="en-US" sz="2000" b="1">
                <a:solidFill>
                  <a:schemeClr val="bg1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848600" cy="603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What are the </a:t>
            </a:r>
            <a:r>
              <a:rPr lang="en-US" altLang="en-US" sz="2800" b="1" u="sng">
                <a:solidFill>
                  <a:srgbClr val="000000"/>
                </a:solidFill>
              </a:rPr>
              <a:t>positive</a:t>
            </a:r>
            <a:r>
              <a:rPr lang="en-US" altLang="en-US" sz="2800" b="1">
                <a:solidFill>
                  <a:srgbClr val="000000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Quicker commuting times, less congestion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Saving on private car infrastructure (parking ramps, street repairs, etc.)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Less pollution: less frequent house painting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Health benefits (asthma especially)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More efficient labor market, especially for poor (easier to get to jobs), therefore less need for welfare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Less need for multiple cars in a family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Energy savings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Key Question: What is the true economic value of the </a:t>
            </a:r>
            <a:r>
              <a:rPr lang="en-US" altLang="en-US" sz="2000" b="1" u="sng">
                <a:solidFill>
                  <a:schemeClr val="bg1"/>
                </a:solidFill>
              </a:rPr>
              <a:t>positive</a:t>
            </a:r>
            <a:r>
              <a:rPr lang="en-US" altLang="en-US" sz="2000" b="1">
                <a:solidFill>
                  <a:schemeClr val="bg1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848600" cy="603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What are the </a:t>
            </a:r>
            <a:r>
              <a:rPr lang="en-US" altLang="en-US" sz="2800" b="1" u="sng">
                <a:solidFill>
                  <a:srgbClr val="000000"/>
                </a:solidFill>
              </a:rPr>
              <a:t>positive</a:t>
            </a:r>
            <a:r>
              <a:rPr lang="en-US" altLang="en-US" sz="2800" b="1">
                <a:solidFill>
                  <a:srgbClr val="000000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Quicker commuting times, less congestion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Saving on private car infrastructure (parking ramps, street repairs, etc.)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Less pollution: less frequent house painting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Health benefits (asthma especially)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More efficient labor market, especially for poor (easier to get to jobs), therefore less need for welfare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Less need for multiple cars in a family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Energy savings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Key Question: What is the true economic value of the </a:t>
            </a:r>
            <a:r>
              <a:rPr lang="en-US" altLang="en-US" sz="2000" b="1" u="sng">
                <a:solidFill>
                  <a:schemeClr val="bg1"/>
                </a:solidFill>
              </a:rPr>
              <a:t>positive</a:t>
            </a:r>
            <a:r>
              <a:rPr lang="en-US" altLang="en-US" sz="2000" b="1">
                <a:solidFill>
                  <a:schemeClr val="bg1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848600" cy="603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What are the </a:t>
            </a:r>
            <a:r>
              <a:rPr lang="en-US" altLang="en-US" sz="2800" b="1" u="sng"/>
              <a:t>positive</a:t>
            </a:r>
            <a:r>
              <a:rPr lang="en-US" altLang="en-US" sz="2800" b="1"/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/>
              <a:t>Quicker commuting times, less congestion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/>
              <a:t>Saving on private car infrastructure (parking ramps, street repairs, etc.)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/>
              <a:t>Less pollution: less frequent house painting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Health benefits (asthma especially)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More efficient labor market, especially for poor (easier to get to jobs), therefore less need for welfare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Less need for multiple cars in a family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Energy savings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Key Question: What is the true economic value of the </a:t>
            </a:r>
            <a:r>
              <a:rPr lang="en-US" altLang="en-US" sz="2000" b="1" u="sng">
                <a:solidFill>
                  <a:schemeClr val="bg1"/>
                </a:solidFill>
              </a:rPr>
              <a:t>positive</a:t>
            </a:r>
            <a:r>
              <a:rPr lang="en-US" altLang="en-US" sz="2000" b="1">
                <a:solidFill>
                  <a:schemeClr val="bg1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848600" cy="603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What are the </a:t>
            </a:r>
            <a:r>
              <a:rPr lang="en-US" altLang="en-US" sz="2800" b="1" u="sng">
                <a:solidFill>
                  <a:srgbClr val="000000"/>
                </a:solidFill>
              </a:rPr>
              <a:t>positive</a:t>
            </a:r>
            <a:r>
              <a:rPr lang="en-US" altLang="en-US" sz="2800" b="1">
                <a:solidFill>
                  <a:srgbClr val="000000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Quicker commuting times, less congestion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Saving on private car infrastructure (parking ramps, street repairs, etc.)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Less pollution: less frequent house painting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Health benefits (asthma especially)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More efficient labor market, especially for poor (easier to get to jobs), therefore less need for welfare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Less need for multiple cars in a family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Energy savings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Key Question: What is the true economic value of the </a:t>
            </a:r>
            <a:r>
              <a:rPr lang="en-US" altLang="en-US" sz="2000" b="1" u="sng">
                <a:solidFill>
                  <a:schemeClr val="bg1"/>
                </a:solidFill>
              </a:rPr>
              <a:t>positive</a:t>
            </a:r>
            <a:r>
              <a:rPr lang="en-US" altLang="en-US" sz="2000" b="1">
                <a:solidFill>
                  <a:schemeClr val="bg1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848600" cy="603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What are the </a:t>
            </a:r>
            <a:r>
              <a:rPr lang="en-US" altLang="en-US" sz="2800" b="1" u="sng">
                <a:solidFill>
                  <a:srgbClr val="000000"/>
                </a:solidFill>
              </a:rPr>
              <a:t>positive</a:t>
            </a:r>
            <a:r>
              <a:rPr lang="en-US" altLang="en-US" sz="2800" b="1">
                <a:solidFill>
                  <a:srgbClr val="000000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Quicker commuting times, less congestion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Saving on private car infrastructure (parking ramps, street repairs, etc.)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Less pollution: less frequent house painting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Health benefits (asthma especially)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More efficient labor market, especially for poor (easier to get to jobs), therefore less need for welfare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Less need for multiple cars in a family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Energy savings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Key Question: What is the true economic value of the </a:t>
            </a:r>
            <a:r>
              <a:rPr lang="en-US" altLang="en-US" sz="2000" b="1" u="sng">
                <a:solidFill>
                  <a:schemeClr val="bg1"/>
                </a:solidFill>
              </a:rPr>
              <a:t>positive</a:t>
            </a:r>
            <a:r>
              <a:rPr lang="en-US" altLang="en-US" sz="2000" b="1">
                <a:solidFill>
                  <a:schemeClr val="bg1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848600" cy="603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What are the </a:t>
            </a:r>
            <a:r>
              <a:rPr lang="en-US" altLang="en-US" sz="2800" b="1" u="sng">
                <a:solidFill>
                  <a:srgbClr val="000000"/>
                </a:solidFill>
              </a:rPr>
              <a:t>positive</a:t>
            </a:r>
            <a:r>
              <a:rPr lang="en-US" altLang="en-US" sz="2800" b="1">
                <a:solidFill>
                  <a:srgbClr val="000000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Quicker commuting times, less congestion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Saving on private car infrastructure (parking ramps, street repairs, etc.)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Less pollution: less frequent house painting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Health benefits (asthma especially)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More efficient labor market, especially for poor (easier to get to jobs), therefore less need for welfare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Less need for multiple cars in a family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chemeClr val="bg1"/>
                </a:solidFill>
              </a:rPr>
              <a:t>Energy savings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Key Question: What is the true economic value of the </a:t>
            </a:r>
            <a:r>
              <a:rPr lang="en-US" altLang="en-US" sz="2000" b="1" u="sng">
                <a:solidFill>
                  <a:schemeClr val="bg1"/>
                </a:solidFill>
              </a:rPr>
              <a:t>positive</a:t>
            </a:r>
            <a:r>
              <a:rPr lang="en-US" altLang="en-US" sz="2000" b="1">
                <a:solidFill>
                  <a:schemeClr val="bg1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47800" y="1557130"/>
            <a:ext cx="6096000" cy="1877437"/>
          </a:xfrm>
          <a:prstGeom prst="rect">
            <a:avLst/>
          </a:prstGeom>
          <a:solidFill>
            <a:schemeClr val="bg2">
              <a:lumMod val="50000"/>
            </a:schemeClr>
          </a:solidFill>
          <a:ln w="412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txBody>
          <a:bodyPr lIns="182880" tIns="548640" rIns="182880" bIns="64008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I. Some basic facts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848600" cy="603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What are the </a:t>
            </a:r>
            <a:r>
              <a:rPr lang="en-US" altLang="en-US" sz="2800" b="1" u="sng">
                <a:solidFill>
                  <a:srgbClr val="000000"/>
                </a:solidFill>
              </a:rPr>
              <a:t>positive</a:t>
            </a:r>
            <a:r>
              <a:rPr lang="en-US" altLang="en-US" sz="2800" b="1">
                <a:solidFill>
                  <a:srgbClr val="000000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Quicker commuting times, less congestion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Saving on private car infrastructure (parking ramps, street repairs, etc.)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Less pollution: less frequent house painting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Health benefits (asthma especially)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More efficient labor market, especially for poor (easier to get to jobs), therefore less need for welfare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Less need for multiple cars in a family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Energy savings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Key Question: What is the true economic value of the </a:t>
            </a:r>
            <a:r>
              <a:rPr lang="en-US" altLang="en-US" sz="2000" b="1" u="sng">
                <a:solidFill>
                  <a:schemeClr val="bg1"/>
                </a:solidFill>
              </a:rPr>
              <a:t>positive</a:t>
            </a:r>
            <a:r>
              <a:rPr lang="en-US" altLang="en-US" sz="2000" b="1">
                <a:solidFill>
                  <a:schemeClr val="bg1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848600" cy="603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What are the </a:t>
            </a:r>
            <a:r>
              <a:rPr lang="en-US" altLang="en-US" sz="2800" b="1" u="sng">
                <a:solidFill>
                  <a:srgbClr val="000000"/>
                </a:solidFill>
              </a:rPr>
              <a:t>positive</a:t>
            </a:r>
            <a:r>
              <a:rPr lang="en-US" altLang="en-US" sz="2800" b="1">
                <a:solidFill>
                  <a:srgbClr val="000000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Quicker commuting times, less congestion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Saving on private car infrastructure (parking ramps, street repairs, etc.)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Less pollution: less frequent house painting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Health benefits (asthma especially)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More efficient labor market, especially for poor (easier to get to jobs), therefore less need for welfare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Less need for multiple cars in a family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000000"/>
                </a:solidFill>
              </a:rPr>
              <a:t>Energy savings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Key Question: What is the true economic value of the </a:t>
            </a:r>
            <a:r>
              <a:rPr lang="en-US" altLang="en-US" sz="2000" b="1" u="sng">
                <a:solidFill>
                  <a:srgbClr val="000000"/>
                </a:solidFill>
              </a:rPr>
              <a:t>positive</a:t>
            </a:r>
            <a:r>
              <a:rPr lang="en-US" altLang="en-US" sz="2000" b="1">
                <a:solidFill>
                  <a:srgbClr val="000000"/>
                </a:solidFill>
              </a:rPr>
              <a:t> externalities of good public transportation?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47800" y="1557130"/>
            <a:ext cx="6096000" cy="3231654"/>
          </a:xfrm>
          <a:prstGeom prst="rect">
            <a:avLst/>
          </a:prstGeom>
          <a:solidFill>
            <a:schemeClr val="bg2">
              <a:lumMod val="50000"/>
            </a:schemeClr>
          </a:solidFill>
          <a:ln w="412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txBody>
          <a:bodyPr lIns="182880" tIns="548640" rIns="182880" bIns="64008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IV. Why is Public Transportation so weak in the U.S.?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305800" cy="3878263"/>
          </a:xfrm>
          <a:prstGeom prst="rect">
            <a:avLst/>
          </a:prstGeom>
          <a:solidFill>
            <a:srgbClr val="234C51"/>
          </a:solidFill>
          <a:ln w="508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Estrangelo Edessa" pitchFamily="66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Estrangelo Edessa" pitchFamily="66"/>
              </a:rPr>
              <a:t>The LA Transportation Story 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Estrangelo Edessa" pitchFamily="66"/>
              </a:rPr>
              <a:t>as told in 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Estrangelo Edessa" pitchFamily="66"/>
              </a:rPr>
              <a:t>Who Framed Roger Rabbit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Estrangelo Edessa" pitchFamily="66"/>
              </a:rPr>
              <a:t>?</a:t>
            </a:r>
          </a:p>
          <a:p>
            <a:pPr algn="ctr"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Estrangelo Edessa" pitchFamily="66"/>
            </a:endParaRP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  <a:latin typeface="Georgia" pitchFamily="18" charset="0"/>
              <a:cs typeface="Estrangelo Edessa" pitchFamily="66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Estrangelo Edessa" pitchFamily="66"/>
                <a:hlinkClick r:id="rId2"/>
              </a:rPr>
              <a:t>https://</a:t>
            </a: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Estrangelo Edessa" pitchFamily="66"/>
                <a:hlinkClick r:id="rId2"/>
              </a:rPr>
              <a:t>www.youtube.com/watch?v=OquSczOMkO4#t=77.968382</a:t>
            </a: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Estrangelo Edessa" pitchFamily="66"/>
              </a:rPr>
              <a:t> </a:t>
            </a: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  <a:latin typeface="Georgia" pitchFamily="18" charset="0"/>
              <a:cs typeface="Estrangelo Edessa" pitchFamily="6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47800" y="1557130"/>
            <a:ext cx="6096000" cy="1877437"/>
          </a:xfrm>
          <a:prstGeom prst="rect">
            <a:avLst/>
          </a:prstGeom>
          <a:solidFill>
            <a:schemeClr val="bg2">
              <a:lumMod val="50000"/>
            </a:schemeClr>
          </a:solidFill>
          <a:ln w="412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txBody>
          <a:bodyPr lIns="182880" tIns="548640" rIns="182880" bIns="64008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V. Solutions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9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05444" y="228600"/>
            <a:ext cx="7924800" cy="6247864"/>
          </a:xfrm>
          <a:prstGeom prst="rect">
            <a:avLst/>
          </a:prstGeom>
          <a:solidFill>
            <a:schemeClr val="bg2">
              <a:lumMod val="50000"/>
            </a:schemeClr>
          </a:solidFill>
          <a:ln w="412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txBody>
          <a:bodyPr lIns="182880" tIns="182880" rIns="182880" bIns="274320">
            <a:spAutoFit/>
          </a:bodyPr>
          <a:lstStyle/>
          <a:p>
            <a:pPr algn="ctr">
              <a:spcBef>
                <a:spcPct val="50000"/>
              </a:spcBef>
              <a:spcAft>
                <a:spcPts val="240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Solutions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No free parking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Build infrastructure for transportation alternatives: bike paths, rapid transit, etc.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Increase residential density within cities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The full cost of driving should be reflected in gas taxes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Fully recognize the value of positive externalities in the price of public transit tickets. (Implication:  perhaps tickets should be free).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9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05444" y="228600"/>
            <a:ext cx="7924800" cy="6247864"/>
          </a:xfrm>
          <a:prstGeom prst="rect">
            <a:avLst/>
          </a:prstGeom>
          <a:solidFill>
            <a:schemeClr val="bg2">
              <a:lumMod val="50000"/>
            </a:schemeClr>
          </a:solidFill>
          <a:ln w="412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txBody>
          <a:bodyPr lIns="182880" tIns="182880" rIns="182880" bIns="274320">
            <a:spAutoFit/>
          </a:bodyPr>
          <a:lstStyle/>
          <a:p>
            <a:pPr algn="ctr">
              <a:spcBef>
                <a:spcPct val="50000"/>
              </a:spcBef>
              <a:spcAft>
                <a:spcPts val="240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Solutions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 free parking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404040"/>
                </a:solidFill>
                <a:latin typeface="Arial" pitchFamily="34" charset="0"/>
              </a:rPr>
              <a:t>Build infrastructure for transportation alternatives: bike paths, rapid transit, etc.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404040"/>
                </a:solidFill>
                <a:latin typeface="Arial" pitchFamily="34" charset="0"/>
              </a:rPr>
              <a:t>Increase residential density within cities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404040"/>
                </a:solidFill>
                <a:latin typeface="Arial" pitchFamily="34" charset="0"/>
              </a:rPr>
              <a:t>The full cost of driving should be reflected in gas taxes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404040"/>
                </a:solidFill>
                <a:latin typeface="Arial" pitchFamily="34" charset="0"/>
              </a:rPr>
              <a:t>Fully recognize the value of positive externalities in the price of public transit tickets. (Implication:  perhaps tickets should be free).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9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05444" y="228600"/>
            <a:ext cx="7924800" cy="6247864"/>
          </a:xfrm>
          <a:prstGeom prst="rect">
            <a:avLst/>
          </a:prstGeom>
          <a:solidFill>
            <a:schemeClr val="bg2">
              <a:lumMod val="50000"/>
            </a:schemeClr>
          </a:solidFill>
          <a:ln w="412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txBody>
          <a:bodyPr lIns="182880" tIns="182880" rIns="182880" bIns="274320">
            <a:spAutoFit/>
          </a:bodyPr>
          <a:lstStyle/>
          <a:p>
            <a:pPr algn="ctr">
              <a:spcBef>
                <a:spcPct val="50000"/>
              </a:spcBef>
              <a:spcAft>
                <a:spcPts val="240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Solutions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 free parking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Build infrastructure for transportation alternatives: bike paths, rapid transit, etc.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Increase residential density within cities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The full cost of driving should be reflected in gas taxes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Fully recognize the value of positive externalities in the price of public transit tickets. (Implication:  perhaps tickets should be free).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9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05444" y="228600"/>
            <a:ext cx="7924800" cy="6247864"/>
          </a:xfrm>
          <a:prstGeom prst="rect">
            <a:avLst/>
          </a:prstGeom>
          <a:solidFill>
            <a:schemeClr val="bg2">
              <a:lumMod val="50000"/>
            </a:schemeClr>
          </a:solidFill>
          <a:ln w="412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txBody>
          <a:bodyPr lIns="182880" tIns="182880" rIns="182880" bIns="274320">
            <a:spAutoFit/>
          </a:bodyPr>
          <a:lstStyle/>
          <a:p>
            <a:pPr algn="ctr">
              <a:spcBef>
                <a:spcPct val="50000"/>
              </a:spcBef>
              <a:spcAft>
                <a:spcPts val="240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Solutions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 free parking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Build infrastructure for transportation alternatives: bike paths, rapid transit, etc.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Increase residential density within cities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The full cost of driving should be reflected in gas taxes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Fully recognize the value of positive externalities in the price of public transit tickets. (Implication:  perhaps tickets should be free).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9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05444" y="228600"/>
            <a:ext cx="7924800" cy="6247864"/>
          </a:xfrm>
          <a:prstGeom prst="rect">
            <a:avLst/>
          </a:prstGeom>
          <a:solidFill>
            <a:schemeClr val="bg2">
              <a:lumMod val="50000"/>
            </a:schemeClr>
          </a:solidFill>
          <a:ln w="412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txBody>
          <a:bodyPr lIns="182880" tIns="182880" rIns="182880" bIns="274320">
            <a:spAutoFit/>
          </a:bodyPr>
          <a:lstStyle/>
          <a:p>
            <a:pPr algn="ctr">
              <a:spcBef>
                <a:spcPct val="50000"/>
              </a:spcBef>
              <a:spcAft>
                <a:spcPts val="240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Solutions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 free parking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Build infrastructure for transportation alternatives: bike paths, rapid transit, etc.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Increase residential density within cities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full cost of driving should be reflected in gas taxes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Fully recognize the value of positive externalities in the price of public transit tickets. (Implication:  perhaps tickets should be free).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0" y="1524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% of Urban Trips by type of transportation (2005-9)</a:t>
            </a:r>
          </a:p>
        </p:txBody>
      </p:sp>
      <p:graphicFrame>
        <p:nvGraphicFramePr>
          <p:cNvPr id="20483" name="Chart 3"/>
          <p:cNvGraphicFramePr>
            <a:graphicFrameLocks/>
          </p:cNvGraphicFramePr>
          <p:nvPr/>
        </p:nvGraphicFramePr>
        <p:xfrm>
          <a:off x="-50800" y="660400"/>
          <a:ext cx="92456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r:id="rId3" imgW="9242337" imgH="6248942" progId="Excel.Chart.8">
                  <p:embed/>
                </p:oleObj>
              </mc:Choice>
              <mc:Fallback>
                <p:oleObj r:id="rId3" imgW="9242337" imgH="6248942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660400"/>
                        <a:ext cx="92456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Chart 3"/>
          <p:cNvGraphicFramePr>
            <a:graphicFrameLocks/>
          </p:cNvGraphicFramePr>
          <p:nvPr/>
        </p:nvGraphicFramePr>
        <p:xfrm>
          <a:off x="-50800" y="939800"/>
          <a:ext cx="92456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r:id="rId3" imgW="9242337" imgH="5590517" progId="Excel.Chart.8">
                  <p:embed/>
                </p:oleObj>
              </mc:Choice>
              <mc:Fallback>
                <p:oleObj r:id="rId3" imgW="9242337" imgH="5590517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939800"/>
                        <a:ext cx="92456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-12700" y="76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Gasoline prices and taxes in selected countries,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9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05444" y="228600"/>
            <a:ext cx="7924800" cy="6247864"/>
          </a:xfrm>
          <a:prstGeom prst="rect">
            <a:avLst/>
          </a:prstGeom>
          <a:solidFill>
            <a:schemeClr val="bg2">
              <a:lumMod val="50000"/>
            </a:schemeClr>
          </a:solidFill>
          <a:ln w="412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txBody>
          <a:bodyPr lIns="182880" tIns="182880" rIns="182880" bIns="274320">
            <a:spAutoFit/>
          </a:bodyPr>
          <a:lstStyle/>
          <a:p>
            <a:pPr algn="ctr">
              <a:spcBef>
                <a:spcPct val="50000"/>
              </a:spcBef>
              <a:spcAft>
                <a:spcPts val="240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Solutions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 free parking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Build infrastructure for transportation alternatives: bike paths, rapid transit, etc.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Increase residential density within cities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full cost of driving should be reflected in gas taxes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Fully recognize the value of </a:t>
            </a: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positive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externalities in the price of public transit tickets. (Implication:  perhaps tickets should be free).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/>
          <a:stretch>
            <a:fillRect/>
          </a:stretch>
        </p:blipFill>
        <p:spPr bwMode="auto">
          <a:xfrm>
            <a:off x="152400" y="577850"/>
            <a:ext cx="8878888" cy="566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7208838" y="6597650"/>
            <a:ext cx="19351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hlinkClick r:id="rId3"/>
              </a:rPr>
              <a:t>http://freepublictransports.com/</a:t>
            </a:r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/>
          <a:srcRect r="2378"/>
          <a:stretch/>
        </p:blipFill>
        <p:spPr bwMode="auto">
          <a:xfrm>
            <a:off x="206375" y="1828800"/>
            <a:ext cx="4276725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03" name="Chart 4"/>
          <p:cNvGraphicFramePr>
            <a:graphicFrameLocks/>
          </p:cNvGraphicFramePr>
          <p:nvPr/>
        </p:nvGraphicFramePr>
        <p:xfrm>
          <a:off x="4521200" y="1416050"/>
          <a:ext cx="444500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r:id="rId4" imgW="4444369" imgH="4102964" progId="Excel.Chart.8">
                  <p:embed/>
                </p:oleObj>
              </mc:Choice>
              <mc:Fallback>
                <p:oleObj r:id="rId4" imgW="4444369" imgH="4102964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416050"/>
                        <a:ext cx="4445000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No-Fare Public Transportation in Hasselt, Netherlands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introduced July,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erry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705475" cy="42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0" y="37465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Staten Island Ferry: free public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125"/>
            <a:ext cx="7154863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983413" y="6611938"/>
            <a:ext cx="21637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hlinkClick r:id="rId3"/>
              </a:rPr>
              <a:t>http://freepublictransports.com/city/</a:t>
            </a:r>
            <a:endParaRPr lang="en-US" altLang="en-US" sz="1000"/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Cities with at least some free public transportation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57200" y="228599"/>
            <a:ext cx="8229600" cy="6370975"/>
          </a:xfrm>
          <a:prstGeom prst="rect">
            <a:avLst/>
          </a:prstGeom>
          <a:solidFill>
            <a:srgbClr val="422225"/>
          </a:solidFill>
          <a:ln w="412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txBody>
          <a:bodyPr wrap="square" lIns="365760" tIns="365760" rIns="365760" bIns="457200">
            <a:spAutoFit/>
          </a:bodyPr>
          <a:lstStyle/>
          <a:p>
            <a:pPr algn="ctr">
              <a:spcBef>
                <a:spcPct val="50000"/>
              </a:spcBef>
              <a:spcAft>
                <a:spcPts val="2400"/>
              </a:spcAft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Big Message</a:t>
            </a:r>
          </a:p>
          <a:p>
            <a:pPr>
              <a:spcBef>
                <a:spcPct val="50000"/>
              </a:spcBef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 free market in transportation is inefficient because:</a:t>
            </a:r>
          </a:p>
          <a:p>
            <a:pPr marL="917575" indent="-457200">
              <a:spcBef>
                <a:spcPct val="50000"/>
              </a:spcBef>
              <a:spcAft>
                <a:spcPts val="600"/>
              </a:spcAft>
              <a:buAutoNum type="arabicPeriod"/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There are large positive and negative externalities of different modes of transportation.</a:t>
            </a:r>
          </a:p>
          <a:p>
            <a:pPr marL="917575" indent="-457200">
              <a:spcBef>
                <a:spcPct val="50000"/>
              </a:spcBef>
              <a:spcAft>
                <a:spcPts val="2400"/>
              </a:spcAft>
              <a:buAutoNum type="arabicPeriod"/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optimal choice for an individual depends on the range of options available: You rent a car if you visit LA for a week, but not NYC. A free market cannot produce the optimal range of options from which to choose.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0" y="6350"/>
            <a:ext cx="9144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/>
              <a:t>Trends in Annual public transit ridership in the U.S., 1900-2010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0" y="685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Chart 2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r:id="rId3" imgW="9242337" imgH="6956139" progId="Excel.Chart.8">
                  <p:embed/>
                </p:oleObj>
              </mc:Choice>
              <mc:Fallback>
                <p:oleObj r:id="rId3" imgW="9242337" imgH="6956139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695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4"/>
          <p:cNvSpPr txBox="1">
            <a:spLocks noChangeArrowheads="1"/>
          </p:cNvSpPr>
          <p:nvPr/>
        </p:nvSpPr>
        <p:spPr bwMode="auto">
          <a:xfrm>
            <a:off x="1447800" y="1524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Annual Per Capita Gas Consumption, 2003</a:t>
            </a:r>
          </a:p>
        </p:txBody>
      </p:sp>
      <p:graphicFrame>
        <p:nvGraphicFramePr>
          <p:cNvPr id="75" name="Chart 74"/>
          <p:cNvGraphicFramePr/>
          <p:nvPr/>
        </p:nvGraphicFramePr>
        <p:xfrm>
          <a:off x="17890" y="762000"/>
          <a:ext cx="9144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6934200" y="4887913"/>
            <a:ext cx="1257300" cy="304800"/>
            <a:chOff x="6934200" y="4887686"/>
            <a:chExt cx="1257300" cy="304800"/>
          </a:xfrm>
        </p:grpSpPr>
        <p:sp>
          <p:nvSpPr>
            <p:cNvPr id="2" name="Oval 1"/>
            <p:cNvSpPr/>
            <p:nvPr/>
          </p:nvSpPr>
          <p:spPr>
            <a:xfrm>
              <a:off x="6934200" y="4898798"/>
              <a:ext cx="419100" cy="2936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772400" y="4887686"/>
              <a:ext cx="419100" cy="2936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Annual hours of delay per traveler due to traffic congestion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0" y="6858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990600"/>
          <a:ext cx="8915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Annual cost of traffic congestion ($billions), 2011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5800" y="1557130"/>
            <a:ext cx="7467600" cy="2554545"/>
          </a:xfrm>
          <a:prstGeom prst="rect">
            <a:avLst/>
          </a:prstGeom>
          <a:solidFill>
            <a:schemeClr val="bg2">
              <a:lumMod val="50000"/>
            </a:schemeClr>
          </a:solidFill>
          <a:ln w="412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txBody>
          <a:bodyPr lIns="182880" tIns="548640" rIns="182880" bIns="64008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II. Understanding the Problem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1536</Words>
  <Application>Microsoft Office PowerPoint</Application>
  <PresentationFormat>On-screen Show (4:3)</PresentationFormat>
  <Paragraphs>192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8" baseType="lpstr">
      <vt:lpstr>Arial</vt:lpstr>
      <vt:lpstr>Calibri</vt:lpstr>
      <vt:lpstr>Times New Roman</vt:lpstr>
      <vt:lpstr>Georgia</vt:lpstr>
      <vt:lpstr>Estrangelo Edessa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13_Default Design</vt:lpstr>
      <vt:lpstr>14_Default Design</vt:lpstr>
      <vt:lpstr>12_Default Design</vt:lpstr>
      <vt:lpstr>15_Default Design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 of Wisc-Madison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 Olin Wright</dc:creator>
  <cp:lastModifiedBy>Erik Olin Wright</cp:lastModifiedBy>
  <cp:revision>61</cp:revision>
  <dcterms:created xsi:type="dcterms:W3CDTF">2004-11-09T20:53:35Z</dcterms:created>
  <dcterms:modified xsi:type="dcterms:W3CDTF">2017-01-28T20:43:53Z</dcterms:modified>
</cp:coreProperties>
</file>